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berone.nalchik@gmail.com" initials="K" lastIdx="1" clrIdx="0">
    <p:extLst>
      <p:ext uri="{19B8F6BF-5375-455C-9EA6-DF929625EA0E}">
        <p15:presenceInfo xmlns:p15="http://schemas.microsoft.com/office/powerpoint/2012/main" userId="04870101e49c004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88889" autoAdjust="0"/>
  </p:normalViewPr>
  <p:slideViewPr>
    <p:cSldViewPr snapToGrid="0">
      <p:cViewPr varScale="1">
        <p:scale>
          <a:sx n="99" d="100"/>
          <a:sy n="99" d="100"/>
        </p:scale>
        <p:origin x="10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7-15T10:20:06.795" idx="1">
    <p:pos x="7673" y="17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jpg>
</file>

<file path=ppt/media/image2.jpg>
</file>

<file path=ppt/media/image3.jpg>
</file>

<file path=ppt/media/image4.jpg>
</file>

<file path=ppt/media/image5.jpeg>
</file>

<file path=ppt/media/image6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1205661-1C98-41B2-AEFC-6C8CF48A7BC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1D88BA4-3875-4B4A-8D3F-8946DB4E754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B5958B-6450-4557-9CBD-A715F6D2283E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4" name="Образ слайда 3">
            <a:extLst>
              <a:ext uri="{FF2B5EF4-FFF2-40B4-BE49-F238E27FC236}">
                <a16:creationId xmlns:a16="http://schemas.microsoft.com/office/drawing/2014/main" id="{FA651226-D28F-453F-8104-6ED7509338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>
            <a:extLst>
              <a:ext uri="{FF2B5EF4-FFF2-40B4-BE49-F238E27FC236}">
                <a16:creationId xmlns:a16="http://schemas.microsoft.com/office/drawing/2014/main" id="{1010F186-A265-4E5D-B9B5-C9419C56EC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F3C9728-CD5A-41F9-B376-433C547E05C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6C6270E-BE0F-46B1-9959-DED9C71C2A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C74EB2-B6CE-424D-8546-9845FBCDC871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449243-1F97-453E-BC1D-698AFACC175A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2009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90334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181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0655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7446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371289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72219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07677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36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765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72773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4818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7BD5346-C8FD-40C9-8525-5A8939EF02EF}" type="datetimeFigureOut">
              <a:rPr lang="ru-RU" smtClean="0"/>
              <a:t>15.07.2023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C788DAA-A642-4A3D-A0DF-02F9A4B6E96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9704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CY7PzwvoiwM?feature=oembed" TargetMode="External"/><Relationship Id="rId6" Type="http://schemas.openxmlformats.org/officeDocument/2006/relationships/image" Target="../media/image6.png"/><Relationship Id="rId5" Type="http://schemas.microsoft.com/office/2017/06/relationships/model3d" Target="../media/model3d1.glb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A47894C-2E40-46C3-8A11-76BD99549A21}"/>
              </a:ext>
            </a:extLst>
          </p:cNvPr>
          <p:cNvSpPr/>
          <p:nvPr/>
        </p:nvSpPr>
        <p:spPr>
          <a:xfrm>
            <a:off x="10668" y="-55562"/>
            <a:ext cx="12192000" cy="68857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dirty="0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1229DBC6-BFA8-41FC-BF59-02778F7C19E6}"/>
              </a:ext>
            </a:extLst>
          </p:cNvPr>
          <p:cNvSpPr/>
          <p:nvPr/>
        </p:nvSpPr>
        <p:spPr>
          <a:xfrm>
            <a:off x="3938545" y="3184251"/>
            <a:ext cx="4764024" cy="73950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68BE9F-64E7-4A8D-9A56-99D628FF87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i="1" dirty="0">
                <a:latin typeface="Bahnschrift Condensed" panose="020B0502040204020203" pitchFamily="34" charset="0"/>
              </a:rPr>
              <a:t>Лимоны</a:t>
            </a:r>
            <a:r>
              <a:rPr lang="ru-RU" dirty="0"/>
              <a:t>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EF45069-DF0C-4FE8-B4AE-F93C150C82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7993" y="4021554"/>
            <a:ext cx="8045373" cy="742279"/>
          </a:xfrm>
        </p:spPr>
        <p:txBody>
          <a:bodyPr/>
          <a:lstStyle/>
          <a:p>
            <a:pPr algn="l"/>
            <a:r>
              <a:rPr lang="ru-RU" i="1" dirty="0">
                <a:latin typeface="Arial Black" panose="020B0A04020102020204" pitchFamily="34" charset="0"/>
              </a:rPr>
              <a:t>                   И все что с ними связно </a:t>
            </a:r>
          </a:p>
        </p:txBody>
      </p:sp>
      <p:sp>
        <p:nvSpPr>
          <p:cNvPr id="10" name="Прямоугольный треугольник 9">
            <a:extLst>
              <a:ext uri="{FF2B5EF4-FFF2-40B4-BE49-F238E27FC236}">
                <a16:creationId xmlns:a16="http://schemas.microsoft.com/office/drawing/2014/main" id="{93E9E098-85A5-4C0F-84A5-5BE94637FABC}"/>
              </a:ext>
            </a:extLst>
          </p:cNvPr>
          <p:cNvSpPr/>
          <p:nvPr/>
        </p:nvSpPr>
        <p:spPr>
          <a:xfrm>
            <a:off x="10668" y="3812874"/>
            <a:ext cx="5797297" cy="303123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F80711C-45E9-44CF-A847-F63AE9778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" y="4178236"/>
            <a:ext cx="4764024" cy="2679764"/>
          </a:xfrm>
          <a:prstGeom prst="rtTriangle">
            <a:avLst/>
          </a:prstGeom>
        </p:spPr>
      </p:pic>
      <p:sp>
        <p:nvSpPr>
          <p:cNvPr id="7" name="Прямоугольный треугольник 6">
            <a:extLst>
              <a:ext uri="{FF2B5EF4-FFF2-40B4-BE49-F238E27FC236}">
                <a16:creationId xmlns:a16="http://schemas.microsoft.com/office/drawing/2014/main" id="{C8434324-B9A3-44C2-B014-5532FBB08FD3}"/>
              </a:ext>
            </a:extLst>
          </p:cNvPr>
          <p:cNvSpPr/>
          <p:nvPr/>
        </p:nvSpPr>
        <p:spPr>
          <a:xfrm>
            <a:off x="10668" y="4632326"/>
            <a:ext cx="3026664" cy="2225674"/>
          </a:xfrm>
          <a:prstGeom prst="rtTriangle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ый треугольник 5">
            <a:extLst>
              <a:ext uri="{FF2B5EF4-FFF2-40B4-BE49-F238E27FC236}">
                <a16:creationId xmlns:a16="http://schemas.microsoft.com/office/drawing/2014/main" id="{3747D9BD-08D5-46DE-8B40-145103650A33}"/>
              </a:ext>
            </a:extLst>
          </p:cNvPr>
          <p:cNvSpPr/>
          <p:nvPr/>
        </p:nvSpPr>
        <p:spPr>
          <a:xfrm>
            <a:off x="10668" y="5174457"/>
            <a:ext cx="2834640" cy="1655762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ый треугольник 15">
            <a:extLst>
              <a:ext uri="{FF2B5EF4-FFF2-40B4-BE49-F238E27FC236}">
                <a16:creationId xmlns:a16="http://schemas.microsoft.com/office/drawing/2014/main" id="{579210ED-D302-41F3-8152-3C57190F1383}"/>
              </a:ext>
            </a:extLst>
          </p:cNvPr>
          <p:cNvSpPr/>
          <p:nvPr/>
        </p:nvSpPr>
        <p:spPr>
          <a:xfrm rot="10800000">
            <a:off x="7162800" y="-27783"/>
            <a:ext cx="5029200" cy="2561906"/>
          </a:xfrm>
          <a:prstGeom prst="rtTriangle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Прямоугольный треугольник 14">
            <a:extLst>
              <a:ext uri="{FF2B5EF4-FFF2-40B4-BE49-F238E27FC236}">
                <a16:creationId xmlns:a16="http://schemas.microsoft.com/office/drawing/2014/main" id="{0D8B67D1-51CC-4C0C-BFC9-0E3A971C7568}"/>
              </a:ext>
            </a:extLst>
          </p:cNvPr>
          <p:cNvSpPr/>
          <p:nvPr/>
        </p:nvSpPr>
        <p:spPr>
          <a:xfrm rot="10800000">
            <a:off x="8324088" y="-27784"/>
            <a:ext cx="3867912" cy="2035457"/>
          </a:xfrm>
          <a:prstGeom prst="rt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A267F3-97A7-42A2-AE53-403386A63C6D}"/>
              </a:ext>
            </a:extLst>
          </p:cNvPr>
          <p:cNvSpPr txBox="1"/>
          <p:nvPr/>
        </p:nvSpPr>
        <p:spPr>
          <a:xfrm>
            <a:off x="5670804" y="6284354"/>
            <a:ext cx="5285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>
                <a:solidFill>
                  <a:schemeClr val="tx2">
                    <a:lumMod val="75000"/>
                  </a:schemeClr>
                </a:solidFill>
                <a:latin typeface="Arial Black" panose="020B0A04020102020204" pitchFamily="34" charset="0"/>
              </a:rPr>
              <a:t>Балагова Амида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96461802-BAE7-4540-9FDB-52ADAFD73C1B}"/>
              </a:ext>
            </a:extLst>
          </p:cNvPr>
          <p:cNvSpPr/>
          <p:nvPr/>
        </p:nvSpPr>
        <p:spPr>
          <a:xfrm>
            <a:off x="0" y="0"/>
            <a:ext cx="693389" cy="417823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001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8D0014F-9E67-4BEE-80C0-D86837668F53}"/>
              </a:ext>
            </a:extLst>
          </p:cNvPr>
          <p:cNvSpPr/>
          <p:nvPr/>
        </p:nvSpPr>
        <p:spPr>
          <a:xfrm>
            <a:off x="698090" y="-1"/>
            <a:ext cx="5397910" cy="68762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6478C3-DFC9-44AB-BFA4-CEC1361573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905" y="18285"/>
            <a:ext cx="5434584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42DBD2-8121-43A6-953B-4D09B83D4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Определение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F1F668-6496-4752-9E67-043276919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508761"/>
            <a:ext cx="4469419" cy="4370832"/>
          </a:xfrm>
        </p:spPr>
        <p:txBody>
          <a:bodyPr>
            <a:normAutofit fontScale="92500" lnSpcReduction="20000"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Лимоны — это плоды невысокого, до 5-8 метров, вечнозеленого дерева рода цитрусовых. Их родиной считается Индия, Китай и тихоокеанские тропические острова, а первые упоминания датируются XII веком. Тогда же лимоны были завезены арабами на Ближний Восток, в Северную Африку, Испанию и Италию. В Россию фрукт попал только в XVIII веке. Сейчас главные его экспортеры — Индия и Мексика.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F8439535-98F5-482A-9AF9-07DEA69EAB32}"/>
              </a:ext>
            </a:extLst>
          </p:cNvPr>
          <p:cNvSpPr/>
          <p:nvPr/>
        </p:nvSpPr>
        <p:spPr>
          <a:xfrm>
            <a:off x="6096000" y="0"/>
            <a:ext cx="374905" cy="6876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ый треугольник 7">
            <a:extLst>
              <a:ext uri="{FF2B5EF4-FFF2-40B4-BE49-F238E27FC236}">
                <a16:creationId xmlns:a16="http://schemas.microsoft.com/office/drawing/2014/main" id="{E555D2FD-F94F-4B21-8250-B5D2F53C5CD1}"/>
              </a:ext>
            </a:extLst>
          </p:cNvPr>
          <p:cNvSpPr/>
          <p:nvPr/>
        </p:nvSpPr>
        <p:spPr>
          <a:xfrm>
            <a:off x="698090" y="5580408"/>
            <a:ext cx="3313471" cy="1259307"/>
          </a:xfrm>
          <a:prstGeom prst="rt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553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944FA960-7B0D-4442-AE13-5DBD127FD2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91A7167-7BD4-493C-8230-59C84AAE95B6}"/>
              </a:ext>
            </a:extLst>
          </p:cNvPr>
          <p:cNvSpPr/>
          <p:nvPr/>
        </p:nvSpPr>
        <p:spPr>
          <a:xfrm>
            <a:off x="0" y="0"/>
            <a:ext cx="9458632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8FE481D-4DBE-4B73-9921-ED3BBF989ECF}"/>
              </a:ext>
            </a:extLst>
          </p:cNvPr>
          <p:cNvSpPr/>
          <p:nvPr/>
        </p:nvSpPr>
        <p:spPr>
          <a:xfrm>
            <a:off x="0" y="0"/>
            <a:ext cx="8249265" cy="6858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7CA5777-CB2A-4FD4-919E-2ABAAD7993D2}"/>
              </a:ext>
            </a:extLst>
          </p:cNvPr>
          <p:cNvSpPr/>
          <p:nvPr/>
        </p:nvSpPr>
        <p:spPr>
          <a:xfrm>
            <a:off x="0" y="0"/>
            <a:ext cx="7138219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602C192-2D0D-43A8-8FFE-410F6DACE690}"/>
              </a:ext>
            </a:extLst>
          </p:cNvPr>
          <p:cNvSpPr/>
          <p:nvPr/>
        </p:nvSpPr>
        <p:spPr>
          <a:xfrm>
            <a:off x="0" y="0"/>
            <a:ext cx="5781368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8D0154E-F826-4F82-9A10-DB331BEDBAD2}"/>
              </a:ext>
            </a:extLst>
          </p:cNvPr>
          <p:cNvSpPr txBox="1"/>
          <p:nvPr/>
        </p:nvSpPr>
        <p:spPr>
          <a:xfrm>
            <a:off x="226142" y="197346"/>
            <a:ext cx="389849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rgbClr val="202020"/>
                </a:solidFill>
                <a:effectLst/>
                <a:latin typeface="Arial Black" panose="020B0A04020102020204" pitchFamily="34" charset="0"/>
              </a:rPr>
              <a:t>По форме произрастания лимоны разделяют на древовидные и кустовидные. Первые вырастают до 6-8 м, вторые достигают 2-3 м в высоту. Сорта различаются на ботанические и торговые. Последние зависят от кондиции плодов, снятых с одного растения:</a:t>
            </a:r>
          </a:p>
          <a:p>
            <a:pPr algn="l">
              <a:buFont typeface="+mj-lt"/>
              <a:buAutoNum type="arabicPeriod"/>
            </a:pPr>
            <a:r>
              <a:rPr lang="ru-RU" b="1" dirty="0">
                <a:solidFill>
                  <a:srgbClr val="202020"/>
                </a:solidFill>
                <a:effectLst/>
                <a:latin typeface="Arial Black" panose="020B0A04020102020204" pitchFamily="34" charset="0"/>
              </a:rPr>
              <a:t>Примафиоре</a:t>
            </a:r>
            <a:r>
              <a:rPr lang="ru-RU" b="0" dirty="0">
                <a:solidFill>
                  <a:srgbClr val="202020"/>
                </a:solidFill>
                <a:effectLst/>
                <a:latin typeface="Arial Black" panose="020B0A04020102020204" pitchFamily="34" charset="0"/>
              </a:rPr>
              <a:t> – так называют мелкие, темно-зеленые плоды, сильнокислые плоды от первых цветов.</a:t>
            </a:r>
          </a:p>
          <a:p>
            <a:pPr algn="l">
              <a:buFont typeface="+mj-lt"/>
              <a:buAutoNum type="arabicPeriod"/>
            </a:pPr>
            <a:r>
              <a:rPr lang="ru-RU" b="1" dirty="0">
                <a:solidFill>
                  <a:srgbClr val="202020"/>
                </a:solidFill>
                <a:effectLst/>
                <a:latin typeface="Arial Black" panose="020B0A04020102020204" pitchFamily="34" charset="0"/>
              </a:rPr>
              <a:t>Бианчетти</a:t>
            </a:r>
            <a:r>
              <a:rPr lang="ru-RU" b="0" dirty="0">
                <a:solidFill>
                  <a:srgbClr val="202020"/>
                </a:solidFill>
                <a:effectLst/>
                <a:latin typeface="Arial Black" panose="020B0A04020102020204" pitchFamily="34" charset="0"/>
              </a:rPr>
              <a:t> – собирают в период технической спелости. В это время они уже не зеленые, но еще не желтые.</a:t>
            </a:r>
          </a:p>
          <a:p>
            <a:pPr algn="l">
              <a:buFont typeface="+mj-lt"/>
              <a:buAutoNum type="arabicPeriod"/>
            </a:pPr>
            <a:r>
              <a:rPr lang="ru-RU" b="1" dirty="0">
                <a:solidFill>
                  <a:srgbClr val="202020"/>
                </a:solidFill>
                <a:effectLst/>
                <a:latin typeface="Arial Black" panose="020B0A04020102020204" pitchFamily="34" charset="0"/>
              </a:rPr>
              <a:t>Бастардо </a:t>
            </a:r>
            <a:r>
              <a:rPr lang="ru-RU" b="0" dirty="0">
                <a:solidFill>
                  <a:srgbClr val="202020"/>
                </a:solidFill>
                <a:effectLst/>
                <a:latin typeface="Arial Black" panose="020B0A04020102020204" pitchFamily="34" charset="0"/>
              </a:rPr>
              <a:t>– лимоны в стадии полной зрелости.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BFB029-55B8-4F15-A86E-2D1A3C2C0D9D}"/>
              </a:ext>
            </a:extLst>
          </p:cNvPr>
          <p:cNvSpPr txBox="1"/>
          <p:nvPr/>
        </p:nvSpPr>
        <p:spPr>
          <a:xfrm rot="5400000">
            <a:off x="3814421" y="2152723"/>
            <a:ext cx="31797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>
                <a:latin typeface="Arial Black" panose="020B0A04020102020204" pitchFamily="34" charset="0"/>
              </a:rPr>
              <a:t>ВИДЫ</a:t>
            </a:r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634588DD-169C-4900-87C6-FF8A7B85F257}"/>
              </a:ext>
            </a:extLst>
          </p:cNvPr>
          <p:cNvSpPr/>
          <p:nvPr/>
        </p:nvSpPr>
        <p:spPr>
          <a:xfrm>
            <a:off x="5506278" y="5575852"/>
            <a:ext cx="923331" cy="854765"/>
          </a:xfrm>
          <a:prstGeom prst="roundRect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BD93989-9CA9-42D3-ACEC-9F675A68B011}"/>
              </a:ext>
            </a:extLst>
          </p:cNvPr>
          <p:cNvSpPr txBox="1"/>
          <p:nvPr/>
        </p:nvSpPr>
        <p:spPr>
          <a:xfrm>
            <a:off x="5769322" y="5728433"/>
            <a:ext cx="626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 Black" panose="020B0A04020102020204" pitchFamily="34" charset="0"/>
              </a:rPr>
              <a:t>1</a:t>
            </a:r>
            <a:endParaRPr lang="ru-RU" sz="3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648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944FA960-7B0D-4442-AE13-5DBD127FD2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91A7167-7BD4-493C-8230-59C84AAE95B6}"/>
              </a:ext>
            </a:extLst>
          </p:cNvPr>
          <p:cNvSpPr/>
          <p:nvPr/>
        </p:nvSpPr>
        <p:spPr>
          <a:xfrm>
            <a:off x="0" y="0"/>
            <a:ext cx="9458632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8FE481D-4DBE-4B73-9921-ED3BBF989ECF}"/>
              </a:ext>
            </a:extLst>
          </p:cNvPr>
          <p:cNvSpPr/>
          <p:nvPr/>
        </p:nvSpPr>
        <p:spPr>
          <a:xfrm>
            <a:off x="0" y="0"/>
            <a:ext cx="8249265" cy="6858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7CA5777-CB2A-4FD4-919E-2ABAAD7993D2}"/>
              </a:ext>
            </a:extLst>
          </p:cNvPr>
          <p:cNvSpPr/>
          <p:nvPr/>
        </p:nvSpPr>
        <p:spPr>
          <a:xfrm>
            <a:off x="0" y="0"/>
            <a:ext cx="7138219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602C192-2D0D-43A8-8FFE-410F6DACE690}"/>
              </a:ext>
            </a:extLst>
          </p:cNvPr>
          <p:cNvSpPr/>
          <p:nvPr/>
        </p:nvSpPr>
        <p:spPr>
          <a:xfrm>
            <a:off x="0" y="0"/>
            <a:ext cx="2236304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54396A-63D1-4DF9-8078-998E46F04CAC}"/>
              </a:ext>
            </a:extLst>
          </p:cNvPr>
          <p:cNvSpPr txBox="1"/>
          <p:nvPr/>
        </p:nvSpPr>
        <p:spPr>
          <a:xfrm>
            <a:off x="2405376" y="178904"/>
            <a:ext cx="360779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ru-RU" dirty="0">
                <a:latin typeface="Arial Black" panose="020B0A04020102020204" pitchFamily="34" charset="0"/>
              </a:rPr>
              <a:t>мире существует около 150 сортов кислого цитруса, ежегодно собирают до 14 млн. плодов этого растения. Выращиванием культуры в промышленных масштабах занимаются во всем мире, лидерами являются Индия, Мексика, Аргентина, Китай, Бразилия. Это капризное растение, требовательное к температурно-влажностному режиму, составу почвы. В южных регионах его выращивают в открытом грунте, в холодных местностях – в тепличной и кадочной культуре.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CBE02C-E73B-4133-8B48-B3566B88AF26}"/>
              </a:ext>
            </a:extLst>
          </p:cNvPr>
          <p:cNvSpPr txBox="1"/>
          <p:nvPr/>
        </p:nvSpPr>
        <p:spPr>
          <a:xfrm rot="5400000">
            <a:off x="4819270" y="2534479"/>
            <a:ext cx="37470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latin typeface="Arial Black" panose="020B0A04020102020204" pitchFamily="34" charset="0"/>
              </a:rPr>
              <a:t>О СОРТАХ</a:t>
            </a:r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5429DC5E-4A24-4925-9B66-C2D746E40D21}"/>
              </a:ext>
            </a:extLst>
          </p:cNvPr>
          <p:cNvSpPr/>
          <p:nvPr/>
        </p:nvSpPr>
        <p:spPr>
          <a:xfrm>
            <a:off x="6957124" y="5933661"/>
            <a:ext cx="743618" cy="6858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A1257E-BBAD-4E0D-89D6-E36A913C2249}"/>
              </a:ext>
            </a:extLst>
          </p:cNvPr>
          <p:cNvSpPr txBox="1"/>
          <p:nvPr/>
        </p:nvSpPr>
        <p:spPr>
          <a:xfrm>
            <a:off x="7128146" y="5933661"/>
            <a:ext cx="5924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Bauhaus 93" panose="04030905020B02020C02" pitchFamily="82" charset="0"/>
              </a:rPr>
              <a:t>2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340554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944FA960-7B0D-4442-AE13-5DBD127FD2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91A7167-7BD4-493C-8230-59C84AAE95B6}"/>
              </a:ext>
            </a:extLst>
          </p:cNvPr>
          <p:cNvSpPr/>
          <p:nvPr/>
        </p:nvSpPr>
        <p:spPr>
          <a:xfrm>
            <a:off x="0" y="0"/>
            <a:ext cx="9458632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8FE481D-4DBE-4B73-9921-ED3BBF989ECF}"/>
              </a:ext>
            </a:extLst>
          </p:cNvPr>
          <p:cNvSpPr/>
          <p:nvPr/>
        </p:nvSpPr>
        <p:spPr>
          <a:xfrm>
            <a:off x="10098" y="0"/>
            <a:ext cx="8249265" cy="6858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7CA5777-CB2A-4FD4-919E-2ABAAD7993D2}"/>
              </a:ext>
            </a:extLst>
          </p:cNvPr>
          <p:cNvSpPr/>
          <p:nvPr/>
        </p:nvSpPr>
        <p:spPr>
          <a:xfrm>
            <a:off x="1" y="0"/>
            <a:ext cx="360790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602C192-2D0D-43A8-8FFE-410F6DACE690}"/>
              </a:ext>
            </a:extLst>
          </p:cNvPr>
          <p:cNvSpPr/>
          <p:nvPr/>
        </p:nvSpPr>
        <p:spPr>
          <a:xfrm>
            <a:off x="0" y="0"/>
            <a:ext cx="2236304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6016D1-3B45-455C-862E-239D17860146}"/>
              </a:ext>
            </a:extLst>
          </p:cNvPr>
          <p:cNvSpPr txBox="1"/>
          <p:nvPr/>
        </p:nvSpPr>
        <p:spPr>
          <a:xfrm>
            <a:off x="3876261" y="695739"/>
            <a:ext cx="353833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существует мнение, что в кадочной культуре лучше всего выращивать районированные сорта лимонов. Но энтузиастам, не желающим признавать правил и рамок, удается вырастить дома самые необычные виды и дождаться от них плодов. Самыми лучшими комнатными сортами лимона являются:</a:t>
            </a:r>
          </a:p>
          <a:p>
            <a:r>
              <a:rPr lang="ru-RU" dirty="0">
                <a:latin typeface="Arial Black" panose="020B0A04020102020204" pitchFamily="34" charset="0"/>
              </a:rPr>
              <a:t>Мейер </a:t>
            </a:r>
          </a:p>
          <a:p>
            <a:r>
              <a:rPr lang="ru-RU" dirty="0">
                <a:latin typeface="Arial Black" panose="020B0A04020102020204" pitchFamily="34" charset="0"/>
              </a:rPr>
              <a:t>Павловский</a:t>
            </a:r>
          </a:p>
          <a:p>
            <a:r>
              <a:rPr lang="ru-RU" dirty="0">
                <a:latin typeface="Arial Black" panose="020B0A04020102020204" pitchFamily="34" charset="0"/>
              </a:rPr>
              <a:t>Пандероза </a:t>
            </a:r>
          </a:p>
          <a:p>
            <a:r>
              <a:rPr lang="ru-RU" dirty="0">
                <a:latin typeface="Arial Black" panose="020B0A04020102020204" pitchFamily="34" charset="0"/>
              </a:rPr>
              <a:t>Майкопский </a:t>
            </a:r>
          </a:p>
          <a:p>
            <a:r>
              <a:rPr lang="ru-RU" dirty="0">
                <a:latin typeface="Arial Black" panose="020B0A04020102020204" pitchFamily="34" charset="0"/>
              </a:rPr>
              <a:t>Курский </a:t>
            </a:r>
          </a:p>
          <a:p>
            <a:r>
              <a:rPr lang="ru-RU" dirty="0">
                <a:latin typeface="Arial Black" panose="020B0A04020102020204" pitchFamily="34" charset="0"/>
              </a:rPr>
              <a:t>Иркутский крупноплодный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F31511-EF6E-4780-B27E-A5A58B4ADBB0}"/>
              </a:ext>
            </a:extLst>
          </p:cNvPr>
          <p:cNvSpPr txBox="1"/>
          <p:nvPr/>
        </p:nvSpPr>
        <p:spPr>
          <a:xfrm rot="5400000">
            <a:off x="5669115" y="4014802"/>
            <a:ext cx="44726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Arial Black" panose="020B0A04020102020204" pitchFamily="34" charset="0"/>
              </a:rPr>
              <a:t>ДОМАШНИЕ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FD2615D4-B933-443E-87EE-29B5BEE10166}"/>
              </a:ext>
            </a:extLst>
          </p:cNvPr>
          <p:cNvSpPr/>
          <p:nvPr/>
        </p:nvSpPr>
        <p:spPr>
          <a:xfrm>
            <a:off x="8132309" y="5784574"/>
            <a:ext cx="834941" cy="72555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B0B41B-A1A8-4F0E-8FAA-D002419F4D2F}"/>
              </a:ext>
            </a:extLst>
          </p:cNvPr>
          <p:cNvSpPr txBox="1"/>
          <p:nvPr/>
        </p:nvSpPr>
        <p:spPr>
          <a:xfrm>
            <a:off x="8391332" y="5863799"/>
            <a:ext cx="580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uhaus 93" panose="04030905020B02020C02" pitchFamily="82" charset="0"/>
              </a:rPr>
              <a:t>3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4198456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5604BA-6DF0-42F7-BB12-97AAFDAE5E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904" y="2"/>
            <a:ext cx="8319052" cy="684981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EC07E5-B56B-49B7-8E54-F6867CA2B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643" y="793869"/>
            <a:ext cx="10178322" cy="1492132"/>
          </a:xfrm>
        </p:spPr>
        <p:txBody>
          <a:bodyPr/>
          <a:lstStyle/>
          <a:p>
            <a:r>
              <a:rPr lang="ru-RU" dirty="0"/>
              <a:t>Как ЖЕ ОПРЕДЕЛИТЬ СОРТ 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DAED2C-3196-4744-A491-A73C3AFC0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ru-RU" b="0" i="0" dirty="0">
                <a:solidFill>
                  <a:srgbClr val="202020"/>
                </a:solidFill>
                <a:effectLst/>
                <a:latin typeface="Arial Black" panose="020B0A04020102020204" pitchFamily="34" charset="0"/>
              </a:rPr>
              <a:t>Некоторые сорта легко узнаются по внешнему виду плодов лимонов, большинство невозможно определить с первого взгляда. Для ясности нужно осмотреть несколько плодов одного растения, а также само дерево на наличие определенных морфологических признаков. Во внимание принимают размер, цвет и толщину кожуры, свойства мякоти, аромат плодов. Имеет значение высота дерева, толщина побегов, цвет коры, форма листьев, наличие колючек, их количество и размер. Определение сорта лимона по листьям – методика, недоступная простому обывателю. Нужно быть ботаником или долгое время заниматься разведением культуры профессионально, чтобы таким образом выявить сортовую принадлежность цитруса.</a:t>
            </a:r>
          </a:p>
          <a:p>
            <a:pPr algn="l"/>
            <a:endParaRPr lang="en-US" b="1" i="0" dirty="0">
              <a:solidFill>
                <a:srgbClr val="222222"/>
              </a:solidFill>
              <a:effectLst/>
              <a:latin typeface="Arial Black" panose="020B0A040201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8416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D325FF-8316-4FB2-B295-6B80C74BB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592" y="607437"/>
            <a:ext cx="8187071" cy="1551325"/>
          </a:xfrm>
        </p:spPr>
        <p:txBody>
          <a:bodyPr>
            <a:normAutofit/>
          </a:bodyPr>
          <a:lstStyle/>
          <a:p>
            <a:r>
              <a:rPr lang="ru-RU" sz="6000" dirty="0"/>
              <a:t>ЧЕМ ПОЛЕЗЕН 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42B00E-E11C-42AE-A5EC-78AC156090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4598" y="2178939"/>
            <a:ext cx="7017488" cy="3295961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Он несет тройную пользу для нашего       организма: нормализует работу желудочно-кишечного тракта, понижает уровень сахара в крови и оказывает антиоксидантное действие. Теплая лимонная вода обладает мочегонным действием, что благотворно влияет на почечную деятельность. Она мягко очищает почки от вредных веществ, выводя их с жидкостью. Лимонный сок несет огромную пользу для организма, предотвращая развитие онкологии.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63EB4CA-B503-408C-B8EE-5D7F8CD911E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915395" y="3913239"/>
            <a:ext cx="5276605" cy="2944761"/>
          </a:xfrm>
          <a:prstGeom prst="rtTriangle">
            <a:avLst/>
          </a:prstGeom>
        </p:spPr>
      </p:pic>
    </p:spTree>
    <p:extLst>
      <p:ext uri="{BB962C8B-B14F-4D97-AF65-F5344CB8AC3E}">
        <p14:creationId xmlns:p14="http://schemas.microsoft.com/office/powerpoint/2010/main" val="28427376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9080F213-7158-4503-8A28-01CB79183A87}"/>
              </a:ext>
            </a:extLst>
          </p:cNvPr>
          <p:cNvSpPr/>
          <p:nvPr/>
        </p:nvSpPr>
        <p:spPr>
          <a:xfrm>
            <a:off x="511278" y="1288026"/>
            <a:ext cx="4493342" cy="24674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568BD1B-8717-4DFE-84F9-E9FD99294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Видеоу 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882548-158A-4A25-AF9B-D35AA541782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вырастить лимон из косточки – задача не самая сложная, с ней справится даже школьник. Проблема в том, чтобы заставить его плодоносить, и желательно пораньше: для этого надо вовремя сделать прививку, а также грамотно выполнять обрезку. Сам же уход за деревцем лимона в условиях городской квартиры ничуть не сложнее, чем</a:t>
            </a:r>
          </a:p>
        </p:txBody>
      </p:sp>
      <p:pic>
        <p:nvPicPr>
          <p:cNvPr id="7" name="Мультимедиа в Интернете 6" title="Вырастить лимон из косточки | лимон у вас дома">
            <a:hlinkClick r:id="" action="ppaction://media"/>
            <a:extLst>
              <a:ext uri="{FF2B5EF4-FFF2-40B4-BE49-F238E27FC236}">
                <a16:creationId xmlns:a16="http://schemas.microsoft.com/office/drawing/2014/main" id="{B02372B5-F71A-4263-B9E0-FF87BB7EF0F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62000" y="1385427"/>
            <a:ext cx="4004143" cy="226234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00FC08F-55FD-421D-828B-EA033AAA181B}"/>
              </a:ext>
            </a:extLst>
          </p:cNvPr>
          <p:cNvSpPr txBox="1"/>
          <p:nvPr/>
        </p:nvSpPr>
        <p:spPr>
          <a:xfrm>
            <a:off x="393290" y="708374"/>
            <a:ext cx="5102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Black" panose="020B0A04020102020204" pitchFamily="34" charset="0"/>
              </a:rPr>
              <a:t>КАК ВЫРАСТИТЬ ЛИМОН ?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Трехмерная модель 1" descr="Береза">
                <a:extLst>
                  <a:ext uri="{FF2B5EF4-FFF2-40B4-BE49-F238E27FC236}">
                    <a16:creationId xmlns:a16="http://schemas.microsoft.com/office/drawing/2014/main" id="{FA84428E-B4D0-4DCE-94B1-8C9D52A0DB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67982930"/>
                  </p:ext>
                </p:extLst>
              </p:nvPr>
            </p:nvGraphicFramePr>
            <p:xfrm>
              <a:off x="4382447" y="840353"/>
              <a:ext cx="3065362" cy="561482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065362" cy="5614828"/>
                    </a:xfrm>
                    <a:prstGeom prst="rect">
                      <a:avLst/>
                    </a:prstGeom>
                  </am3d:spPr>
                  <am3d:camera>
                    <am3d:pos x="0" y="0" z="5911339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01303" d="1000000"/>
                    <am3d:preTrans dx="1035812" dy="-18001332" dz="-553109"/>
                    <am3d:scale>
                      <am3d:sx n="1000000" d="1000000"/>
                      <am3d:sy n="1000000" d="1000000"/>
                      <am3d:sz n="1000000" d="1000000"/>
                    </am3d:scale>
                    <am3d:rot ax="105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72540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Трехмерная модель 1" descr="Береза">
                <a:extLst>
                  <a:ext uri="{FF2B5EF4-FFF2-40B4-BE49-F238E27FC236}">
                    <a16:creationId xmlns:a16="http://schemas.microsoft.com/office/drawing/2014/main" id="{FA84428E-B4D0-4DCE-94B1-8C9D52A0DB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82447" y="840353"/>
                <a:ext cx="3065362" cy="561482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82162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BFF4AB-7A49-4963-90BD-383B2FAB99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/>
              <a:t>СПАсибо</a:t>
            </a:r>
            <a:r>
              <a:rPr lang="ru-RU" dirty="0"/>
              <a:t> за внимание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D0E10AD-10F5-4BA8-B5C9-7F7FA87799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88253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Эмблема">
  <a:themeElements>
    <a:clrScheme name="Эмблема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Эмблема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Эмблема</Template>
  <TotalTime>119</TotalTime>
  <Words>534</Words>
  <Application>Microsoft Office PowerPoint</Application>
  <PresentationFormat>Широкоэкранный</PresentationFormat>
  <Paragraphs>32</Paragraphs>
  <Slides>9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8" baseType="lpstr">
      <vt:lpstr>Arial</vt:lpstr>
      <vt:lpstr>Arial Black</vt:lpstr>
      <vt:lpstr>Bahnschrift Condensed</vt:lpstr>
      <vt:lpstr>Bauhaus 93</vt:lpstr>
      <vt:lpstr>Calibri</vt:lpstr>
      <vt:lpstr>Corbel</vt:lpstr>
      <vt:lpstr>Gill Sans MT</vt:lpstr>
      <vt:lpstr>Impact</vt:lpstr>
      <vt:lpstr>Эмблема</vt:lpstr>
      <vt:lpstr>Лимоны </vt:lpstr>
      <vt:lpstr>Определение</vt:lpstr>
      <vt:lpstr>Презентация PowerPoint</vt:lpstr>
      <vt:lpstr>Презентация PowerPoint</vt:lpstr>
      <vt:lpstr>Презентация PowerPoint</vt:lpstr>
      <vt:lpstr>Как ЖЕ ОПРЕДЕЛИТЬ СОРТ ?</vt:lpstr>
      <vt:lpstr>ЧЕМ ПОЛЕЗЕН </vt:lpstr>
      <vt:lpstr>Видеоу </vt:lpstr>
      <vt:lpstr>СПАсибо за внимание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Лимоны</dc:title>
  <dc:creator>Kiberone.nalchik@gmail.com</dc:creator>
  <cp:lastModifiedBy>Kiberone.nalchik@gmail.com</cp:lastModifiedBy>
  <cp:revision>14</cp:revision>
  <dcterms:created xsi:type="dcterms:W3CDTF">2023-07-15T07:01:35Z</dcterms:created>
  <dcterms:modified xsi:type="dcterms:W3CDTF">2023-07-15T09:09:03Z</dcterms:modified>
</cp:coreProperties>
</file>